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14"/>
  </p:notesMasterIdLst>
  <p:sldIdLst>
    <p:sldId id="283" r:id="rId2"/>
    <p:sldId id="298" r:id="rId3"/>
    <p:sldId id="284" r:id="rId4"/>
    <p:sldId id="286" r:id="rId5"/>
    <p:sldId id="337" r:id="rId6"/>
    <p:sldId id="327" r:id="rId7"/>
    <p:sldId id="331" r:id="rId8"/>
    <p:sldId id="332" r:id="rId9"/>
    <p:sldId id="333" r:id="rId10"/>
    <p:sldId id="328" r:id="rId11"/>
    <p:sldId id="336" r:id="rId12"/>
    <p:sldId id="282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4">
          <p15:clr>
            <a:srgbClr val="A4A3A4"/>
          </p15:clr>
        </p15:guide>
        <p15:guide id="2" pos="38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28"/>
    <p:restoredTop sz="94674"/>
  </p:normalViewPr>
  <p:slideViewPr>
    <p:cSldViewPr snapToGrid="0">
      <p:cViewPr varScale="1">
        <p:scale>
          <a:sx n="108" d="100"/>
          <a:sy n="108" d="100"/>
        </p:scale>
        <p:origin x="324" y="108"/>
      </p:cViewPr>
      <p:guideLst>
        <p:guide orient="horz" pos="2154"/>
        <p:guide pos="38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9048D-CEE4-4833-B580-B7929D819F40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C9D46D-7B74-4E19-BB86-1CCF8670FE5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9D46D-7B74-4E19-BB86-1CCF8670FE5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9D46D-7B74-4E19-BB86-1CCF8670FE59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9D46D-7B74-4E19-BB86-1CCF8670FE59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9D46D-7B74-4E19-BB86-1CCF8670FE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382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C9D46D-7B74-4E19-BB86-1CCF8670FE59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3DD89-DA72-4956-8961-85B6562EBFB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C8F1E-C324-4ECD-9D66-17513A2AE6B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F2FA-13A9-4EBC-B74F-7F892098883E}" type="datetimeFigureOut">
              <a:rPr lang="zh-CN" altLang="en-US" smtClean="0"/>
              <a:t>2021-08-24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15987" y="1609397"/>
            <a:ext cx="12244521" cy="2430379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/>
          <p:cNvSpPr/>
          <p:nvPr/>
        </p:nvSpPr>
        <p:spPr>
          <a:xfrm rot="10800000">
            <a:off x="8057239" y="1641757"/>
            <a:ext cx="4348442" cy="398246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179287" y="2119216"/>
            <a:ext cx="5519460" cy="1482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+mj-ea"/>
                <a:ea typeface="+mj-ea"/>
              </a:rPr>
              <a:t>第二届“智建杯”智慧建造</a:t>
            </a:r>
            <a:endParaRPr lang="en-US" altLang="zh-CN" sz="32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+mj-ea"/>
                <a:ea typeface="+mj-ea"/>
              </a:rPr>
              <a:t>创新应用大奖赛智慧建造工匠</a:t>
            </a:r>
            <a:endParaRPr lang="zh-CN" altLang="en-US" sz="28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5" name="等腰三角形 34"/>
          <p:cNvSpPr/>
          <p:nvPr/>
        </p:nvSpPr>
        <p:spPr>
          <a:xfrm rot="10800000">
            <a:off x="8277874" y="1694069"/>
            <a:ext cx="3907171" cy="3469862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等腰三角形 5"/>
          <p:cNvSpPr/>
          <p:nvPr/>
        </p:nvSpPr>
        <p:spPr>
          <a:xfrm rot="10800000">
            <a:off x="8785359" y="4066824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-1" fmla="*/ 0 w 4025900"/>
              <a:gd name="connsiteY0-2" fmla="*/ 1625600 h 3352800"/>
              <a:gd name="connsiteX1-3" fmla="*/ 2273300 w 4025900"/>
              <a:gd name="connsiteY1-4" fmla="*/ 0 h 3352800"/>
              <a:gd name="connsiteX2-5" fmla="*/ 4025900 w 4025900"/>
              <a:gd name="connsiteY2-6" fmla="*/ 3352800 h 3352800"/>
              <a:gd name="connsiteX3-7" fmla="*/ 0 w 4025900"/>
              <a:gd name="connsiteY3-8" fmla="*/ 1625600 h 3352800"/>
              <a:gd name="connsiteX0-9" fmla="*/ 0 w 4025900"/>
              <a:gd name="connsiteY0-10" fmla="*/ 1879600 h 3606800"/>
              <a:gd name="connsiteX1-11" fmla="*/ 3746500 w 4025900"/>
              <a:gd name="connsiteY1-12" fmla="*/ 0 h 3606800"/>
              <a:gd name="connsiteX2-13" fmla="*/ 4025900 w 4025900"/>
              <a:gd name="connsiteY2-14" fmla="*/ 3606800 h 3606800"/>
              <a:gd name="connsiteX3-15" fmla="*/ 0 w 4025900"/>
              <a:gd name="connsiteY3-16" fmla="*/ 1879600 h 3606800"/>
              <a:gd name="connsiteX0-17" fmla="*/ 0 w 4508500"/>
              <a:gd name="connsiteY0-18" fmla="*/ 1879600 h 3657600"/>
              <a:gd name="connsiteX1-19" fmla="*/ 3746500 w 4508500"/>
              <a:gd name="connsiteY1-20" fmla="*/ 0 h 3657600"/>
              <a:gd name="connsiteX2-21" fmla="*/ 4508500 w 4508500"/>
              <a:gd name="connsiteY2-22" fmla="*/ 3657600 h 3657600"/>
              <a:gd name="connsiteX3-23" fmla="*/ 0 w 4508500"/>
              <a:gd name="connsiteY3-24" fmla="*/ 1879600 h 3657600"/>
              <a:gd name="connsiteX0-25" fmla="*/ 0 w 4508500"/>
              <a:gd name="connsiteY0-26" fmla="*/ 480291 h 2258291"/>
              <a:gd name="connsiteX1-27" fmla="*/ 2319481 w 4508500"/>
              <a:gd name="connsiteY1-28" fmla="*/ 0 h 2258291"/>
              <a:gd name="connsiteX2-29" fmla="*/ 4508500 w 4508500"/>
              <a:gd name="connsiteY2-30" fmla="*/ 2258291 h 2258291"/>
              <a:gd name="connsiteX3-31" fmla="*/ 0 w 4508500"/>
              <a:gd name="connsiteY3-32" fmla="*/ 480291 h 2258291"/>
              <a:gd name="connsiteX0-33" fmla="*/ 0 w 4508500"/>
              <a:gd name="connsiteY0-34" fmla="*/ 1006764 h 2784764"/>
              <a:gd name="connsiteX1-35" fmla="*/ 1959263 w 4508500"/>
              <a:gd name="connsiteY1-36" fmla="*/ 0 h 2784764"/>
              <a:gd name="connsiteX2-37" fmla="*/ 4508500 w 4508500"/>
              <a:gd name="connsiteY2-38" fmla="*/ 2784764 h 2784764"/>
              <a:gd name="connsiteX3-39" fmla="*/ 0 w 4508500"/>
              <a:gd name="connsiteY3-40" fmla="*/ 1006764 h 2784764"/>
              <a:gd name="connsiteX0-41" fmla="*/ 0 w 1959263"/>
              <a:gd name="connsiteY0-42" fmla="*/ 4608946 h 4608946"/>
              <a:gd name="connsiteX1-43" fmla="*/ 1959263 w 1959263"/>
              <a:gd name="connsiteY1-44" fmla="*/ 3602182 h 4608946"/>
              <a:gd name="connsiteX2-45" fmla="*/ 1141845 w 1959263"/>
              <a:gd name="connsiteY2-46" fmla="*/ 0 h 4608946"/>
              <a:gd name="connsiteX3-47" fmla="*/ 0 w 1959263"/>
              <a:gd name="connsiteY3-48" fmla="*/ 4608946 h 4608946"/>
              <a:gd name="connsiteX0-49" fmla="*/ 0 w 1959263"/>
              <a:gd name="connsiteY0-50" fmla="*/ 4719783 h 4719783"/>
              <a:gd name="connsiteX1-51" fmla="*/ 1959263 w 1959263"/>
              <a:gd name="connsiteY1-52" fmla="*/ 3713019 h 4719783"/>
              <a:gd name="connsiteX2-53" fmla="*/ 1127991 w 1959263"/>
              <a:gd name="connsiteY2-54" fmla="*/ 0 h 4719783"/>
              <a:gd name="connsiteX3-55" fmla="*/ 0 w 1959263"/>
              <a:gd name="connsiteY3-56" fmla="*/ 4719783 h 4719783"/>
              <a:gd name="connsiteX0-57" fmla="*/ 0 w 885205"/>
              <a:gd name="connsiteY0-58" fmla="*/ 6359897 h 6359897"/>
              <a:gd name="connsiteX1-59" fmla="*/ 885205 w 885205"/>
              <a:gd name="connsiteY1-60" fmla="*/ 3713019 h 6359897"/>
              <a:gd name="connsiteX2-61" fmla="*/ 53933 w 885205"/>
              <a:gd name="connsiteY2-62" fmla="*/ 0 h 6359897"/>
              <a:gd name="connsiteX3-63" fmla="*/ 0 w 885205"/>
              <a:gd name="connsiteY3-64" fmla="*/ 6359897 h 6359897"/>
              <a:gd name="connsiteX0-65" fmla="*/ 2776353 w 3661558"/>
              <a:gd name="connsiteY0-66" fmla="*/ 4095668 h 4095668"/>
              <a:gd name="connsiteX1-67" fmla="*/ 3661558 w 3661558"/>
              <a:gd name="connsiteY1-68" fmla="*/ 1448790 h 4095668"/>
              <a:gd name="connsiteX2-69" fmla="*/ 0 w 3661558"/>
              <a:gd name="connsiteY2-70" fmla="*/ 0 h 4095668"/>
              <a:gd name="connsiteX3-71" fmla="*/ 2776353 w 3661558"/>
              <a:gd name="connsiteY3-72" fmla="*/ 4095668 h 4095668"/>
              <a:gd name="connsiteX0-73" fmla="*/ 2776353 w 2993901"/>
              <a:gd name="connsiteY0-74" fmla="*/ 4095668 h 4095668"/>
              <a:gd name="connsiteX1-75" fmla="*/ 2993901 w 2993901"/>
              <a:gd name="connsiteY1-76" fmla="*/ 2305133 h 4095668"/>
              <a:gd name="connsiteX2-77" fmla="*/ 0 w 2993901"/>
              <a:gd name="connsiteY2-78" fmla="*/ 0 h 4095668"/>
              <a:gd name="connsiteX3-79" fmla="*/ 2776353 w 2993901"/>
              <a:gd name="connsiteY3-80" fmla="*/ 4095668 h 4095668"/>
              <a:gd name="connsiteX0-81" fmla="*/ 2776353 w 3356758"/>
              <a:gd name="connsiteY0-82" fmla="*/ 4095668 h 4095668"/>
              <a:gd name="connsiteX1-83" fmla="*/ 3356758 w 3356758"/>
              <a:gd name="connsiteY1-84" fmla="*/ 1971304 h 4095668"/>
              <a:gd name="connsiteX2-85" fmla="*/ 0 w 3356758"/>
              <a:gd name="connsiteY2-86" fmla="*/ 0 h 4095668"/>
              <a:gd name="connsiteX3-87" fmla="*/ 2776353 w 3356758"/>
              <a:gd name="connsiteY3-88" fmla="*/ 4095668 h 4095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9" name="等腰三角形 5"/>
          <p:cNvSpPr/>
          <p:nvPr/>
        </p:nvSpPr>
        <p:spPr>
          <a:xfrm rot="10800000">
            <a:off x="3742884" y="4102914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-1" fmla="*/ 0 w 4025900"/>
              <a:gd name="connsiteY0-2" fmla="*/ 1625600 h 3352800"/>
              <a:gd name="connsiteX1-3" fmla="*/ 2273300 w 4025900"/>
              <a:gd name="connsiteY1-4" fmla="*/ 0 h 3352800"/>
              <a:gd name="connsiteX2-5" fmla="*/ 4025900 w 4025900"/>
              <a:gd name="connsiteY2-6" fmla="*/ 3352800 h 3352800"/>
              <a:gd name="connsiteX3-7" fmla="*/ 0 w 4025900"/>
              <a:gd name="connsiteY3-8" fmla="*/ 1625600 h 3352800"/>
              <a:gd name="connsiteX0-9" fmla="*/ 0 w 4025900"/>
              <a:gd name="connsiteY0-10" fmla="*/ 1879600 h 3606800"/>
              <a:gd name="connsiteX1-11" fmla="*/ 3746500 w 4025900"/>
              <a:gd name="connsiteY1-12" fmla="*/ 0 h 3606800"/>
              <a:gd name="connsiteX2-13" fmla="*/ 4025900 w 4025900"/>
              <a:gd name="connsiteY2-14" fmla="*/ 3606800 h 3606800"/>
              <a:gd name="connsiteX3-15" fmla="*/ 0 w 4025900"/>
              <a:gd name="connsiteY3-16" fmla="*/ 1879600 h 3606800"/>
              <a:gd name="connsiteX0-17" fmla="*/ 0 w 4508500"/>
              <a:gd name="connsiteY0-18" fmla="*/ 1879600 h 3657600"/>
              <a:gd name="connsiteX1-19" fmla="*/ 3746500 w 4508500"/>
              <a:gd name="connsiteY1-20" fmla="*/ 0 h 3657600"/>
              <a:gd name="connsiteX2-21" fmla="*/ 4508500 w 4508500"/>
              <a:gd name="connsiteY2-22" fmla="*/ 3657600 h 3657600"/>
              <a:gd name="connsiteX3-23" fmla="*/ 0 w 4508500"/>
              <a:gd name="connsiteY3-24" fmla="*/ 1879600 h 3657600"/>
              <a:gd name="connsiteX0-25" fmla="*/ 0 w 4508500"/>
              <a:gd name="connsiteY0-26" fmla="*/ 480291 h 2258291"/>
              <a:gd name="connsiteX1-27" fmla="*/ 2319481 w 4508500"/>
              <a:gd name="connsiteY1-28" fmla="*/ 0 h 2258291"/>
              <a:gd name="connsiteX2-29" fmla="*/ 4508500 w 4508500"/>
              <a:gd name="connsiteY2-30" fmla="*/ 2258291 h 2258291"/>
              <a:gd name="connsiteX3-31" fmla="*/ 0 w 4508500"/>
              <a:gd name="connsiteY3-32" fmla="*/ 480291 h 2258291"/>
              <a:gd name="connsiteX0-33" fmla="*/ 0 w 4508500"/>
              <a:gd name="connsiteY0-34" fmla="*/ 1006764 h 2784764"/>
              <a:gd name="connsiteX1-35" fmla="*/ 1959263 w 4508500"/>
              <a:gd name="connsiteY1-36" fmla="*/ 0 h 2784764"/>
              <a:gd name="connsiteX2-37" fmla="*/ 4508500 w 4508500"/>
              <a:gd name="connsiteY2-38" fmla="*/ 2784764 h 2784764"/>
              <a:gd name="connsiteX3-39" fmla="*/ 0 w 4508500"/>
              <a:gd name="connsiteY3-40" fmla="*/ 1006764 h 2784764"/>
              <a:gd name="connsiteX0-41" fmla="*/ 0 w 1959263"/>
              <a:gd name="connsiteY0-42" fmla="*/ 4608946 h 4608946"/>
              <a:gd name="connsiteX1-43" fmla="*/ 1959263 w 1959263"/>
              <a:gd name="connsiteY1-44" fmla="*/ 3602182 h 4608946"/>
              <a:gd name="connsiteX2-45" fmla="*/ 1141845 w 1959263"/>
              <a:gd name="connsiteY2-46" fmla="*/ 0 h 4608946"/>
              <a:gd name="connsiteX3-47" fmla="*/ 0 w 1959263"/>
              <a:gd name="connsiteY3-48" fmla="*/ 4608946 h 4608946"/>
              <a:gd name="connsiteX0-49" fmla="*/ 0 w 1959263"/>
              <a:gd name="connsiteY0-50" fmla="*/ 4719783 h 4719783"/>
              <a:gd name="connsiteX1-51" fmla="*/ 1959263 w 1959263"/>
              <a:gd name="connsiteY1-52" fmla="*/ 3713019 h 4719783"/>
              <a:gd name="connsiteX2-53" fmla="*/ 1127991 w 1959263"/>
              <a:gd name="connsiteY2-54" fmla="*/ 0 h 4719783"/>
              <a:gd name="connsiteX3-55" fmla="*/ 0 w 1959263"/>
              <a:gd name="connsiteY3-56" fmla="*/ 4719783 h 47197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14591" y="4583468"/>
            <a:ext cx="36471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/>
              <a:t>参赛者：填写姓名</a:t>
            </a:r>
            <a:endParaRPr lang="en-US" altLang="zh-CN" dirty="0"/>
          </a:p>
          <a:p>
            <a:pPr algn="ctr"/>
            <a:r>
              <a:rPr lang="zh-CN" altLang="en-US" dirty="0"/>
              <a:t>所在机构：请填写所在公司和部门</a:t>
            </a:r>
          </a:p>
        </p:txBody>
      </p:sp>
      <p:sp>
        <p:nvSpPr>
          <p:cNvPr id="10" name="等腰三角形 9"/>
          <p:cNvSpPr/>
          <p:nvPr/>
        </p:nvSpPr>
        <p:spPr>
          <a:xfrm>
            <a:off x="259080" y="807720"/>
            <a:ext cx="3561715" cy="377571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5DF9CC-D50D-42DE-B0FD-AC45DD49AC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17" y="1806488"/>
            <a:ext cx="1882524" cy="24303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rot="10800000">
            <a:off x="419100" y="1862038"/>
            <a:ext cx="4508500" cy="365760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-1" fmla="*/ 0 w 4025900"/>
              <a:gd name="connsiteY0-2" fmla="*/ 1625600 h 3352800"/>
              <a:gd name="connsiteX1-3" fmla="*/ 2273300 w 4025900"/>
              <a:gd name="connsiteY1-4" fmla="*/ 0 h 3352800"/>
              <a:gd name="connsiteX2-5" fmla="*/ 4025900 w 4025900"/>
              <a:gd name="connsiteY2-6" fmla="*/ 3352800 h 3352800"/>
              <a:gd name="connsiteX3-7" fmla="*/ 0 w 4025900"/>
              <a:gd name="connsiteY3-8" fmla="*/ 1625600 h 3352800"/>
              <a:gd name="connsiteX0-9" fmla="*/ 0 w 4025900"/>
              <a:gd name="connsiteY0-10" fmla="*/ 1879600 h 3606800"/>
              <a:gd name="connsiteX1-11" fmla="*/ 3746500 w 4025900"/>
              <a:gd name="connsiteY1-12" fmla="*/ 0 h 3606800"/>
              <a:gd name="connsiteX2-13" fmla="*/ 4025900 w 4025900"/>
              <a:gd name="connsiteY2-14" fmla="*/ 3606800 h 3606800"/>
              <a:gd name="connsiteX3-15" fmla="*/ 0 w 4025900"/>
              <a:gd name="connsiteY3-16" fmla="*/ 1879600 h 3606800"/>
              <a:gd name="connsiteX0-17" fmla="*/ 0 w 4508500"/>
              <a:gd name="connsiteY0-18" fmla="*/ 1879600 h 3657600"/>
              <a:gd name="connsiteX1-19" fmla="*/ 3746500 w 4508500"/>
              <a:gd name="connsiteY1-20" fmla="*/ 0 h 3657600"/>
              <a:gd name="connsiteX2-21" fmla="*/ 4508500 w 4508500"/>
              <a:gd name="connsiteY2-22" fmla="*/ 3657600 h 3657600"/>
              <a:gd name="connsiteX3-23" fmla="*/ 0 w 4508500"/>
              <a:gd name="connsiteY3-24" fmla="*/ 1879600 h 36576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508500" h="3657600">
                <a:moveTo>
                  <a:pt x="0" y="1879600"/>
                </a:moveTo>
                <a:lnTo>
                  <a:pt x="3746500" y="0"/>
                </a:lnTo>
                <a:lnTo>
                  <a:pt x="4508500" y="3657600"/>
                </a:lnTo>
                <a:lnTo>
                  <a:pt x="0" y="18796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368321" y="4026606"/>
            <a:ext cx="1305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spc="300" dirty="0">
                <a:solidFill>
                  <a:schemeClr val="bg1"/>
                </a:solidFill>
                <a:latin typeface="+mj-ea"/>
                <a:ea typeface="+mj-ea"/>
              </a:rPr>
              <a:t>目录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86488" y="3327188"/>
            <a:ext cx="2999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+mj-ea"/>
                <a:ea typeface="+mj-ea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86831" y="1748289"/>
            <a:ext cx="4230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Part </a:t>
            </a:r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 </a:t>
            </a:r>
            <a:r>
              <a:rPr lang="en-US" altLang="zh-CN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1</a:t>
            </a:r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  <a:sym typeface="+mn-ea"/>
              </a:rPr>
              <a:t>   </a:t>
            </a:r>
            <a:r>
              <a:rPr lang="zh-CN" altLang="en-US" sz="3600" spc="3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个人简介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386831" y="3189869"/>
            <a:ext cx="4230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42556B"/>
                </a:solidFill>
              </a:defRPr>
            </a:lvl1pPr>
          </a:lstStyle>
          <a:p>
            <a:pPr lvl="0"/>
            <a:r>
              <a:rPr lang="en-US" altLang="zh-CN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Part </a:t>
            </a:r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zh-CN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   </a:t>
            </a:r>
            <a:r>
              <a:rPr lang="zh-CN" altLang="en-US" spc="300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突出表现</a:t>
            </a:r>
            <a:endParaRPr lang="zh-CN" altLang="en-US" sz="2000" spc="300" dirty="0">
              <a:solidFill>
                <a:schemeClr val="tx2">
                  <a:lumMod val="7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386831" y="4631449"/>
            <a:ext cx="4230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Part </a:t>
            </a:r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zh-CN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3</a:t>
            </a:r>
            <a:r>
              <a:rPr lang="zh-CN" altLang="en-US" sz="40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   </a:t>
            </a:r>
            <a:r>
              <a:rPr lang="zh-CN" altLang="en-US" sz="3600" spc="300" dirty="0">
                <a:solidFill>
                  <a:schemeClr val="tx2">
                    <a:lumMod val="75000"/>
                  </a:schemeClr>
                </a:solidFill>
                <a:latin typeface="+mj-ea"/>
                <a:ea typeface="+mj-ea"/>
              </a:rPr>
              <a:t>从业感悟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 txBox="1"/>
          <p:nvPr/>
        </p:nvSpPr>
        <p:spPr>
          <a:xfrm>
            <a:off x="2213381" y="2006399"/>
            <a:ext cx="1968489" cy="212365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3800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kumimoji="0" lang="en-US" sz="13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960811" y="2976522"/>
            <a:ext cx="38877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个人简介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3960811" y="2483453"/>
            <a:ext cx="2729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r>
              <a:rPr lang="en-US" altLang="zh-CN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One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 rot="11891394">
            <a:off x="7883799" y="2295897"/>
            <a:ext cx="3097450" cy="2152130"/>
            <a:chOff x="912737" y="565770"/>
            <a:chExt cx="3097450" cy="2152130"/>
          </a:xfrm>
        </p:grpSpPr>
        <p:sp>
          <p:nvSpPr>
            <p:cNvPr id="60" name="等腰三角形 59"/>
            <p:cNvSpPr/>
            <p:nvPr/>
          </p:nvSpPr>
          <p:spPr>
            <a:xfrm rot="18941696">
              <a:off x="2822785" y="2021207"/>
              <a:ext cx="266912" cy="230096"/>
            </a:xfrm>
            <a:prstGeom prst="triangle">
              <a:avLst/>
            </a:prstGeom>
            <a:solidFill>
              <a:srgbClr val="84CB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1" name="等腰三角形 60"/>
            <p:cNvSpPr/>
            <p:nvPr/>
          </p:nvSpPr>
          <p:spPr>
            <a:xfrm rot="3678182">
              <a:off x="2802171" y="1181956"/>
              <a:ext cx="397226" cy="342435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C20F"/>
                </a:solidFill>
              </a:endParaRPr>
            </a:p>
          </p:txBody>
        </p:sp>
        <p:sp>
          <p:nvSpPr>
            <p:cNvPr id="62" name="等腰三角形 61"/>
            <p:cNvSpPr/>
            <p:nvPr/>
          </p:nvSpPr>
          <p:spPr>
            <a:xfrm rot="9480000">
              <a:off x="3485946" y="2487804"/>
              <a:ext cx="266912" cy="230096"/>
            </a:xfrm>
            <a:prstGeom prst="triangle">
              <a:avLst/>
            </a:prstGeom>
            <a:solidFill>
              <a:srgbClr val="29B9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3" name="等腰三角形 62"/>
            <p:cNvSpPr/>
            <p:nvPr/>
          </p:nvSpPr>
          <p:spPr>
            <a:xfrm rot="1020767">
              <a:off x="1218249" y="749218"/>
              <a:ext cx="945160" cy="814792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C20F"/>
                </a:solidFill>
              </a:endParaRPr>
            </a:p>
          </p:txBody>
        </p:sp>
        <p:sp>
          <p:nvSpPr>
            <p:cNvPr id="64" name="等腰三角形 63"/>
            <p:cNvSpPr/>
            <p:nvPr/>
          </p:nvSpPr>
          <p:spPr>
            <a:xfrm rot="1020767">
              <a:off x="1105528" y="607668"/>
              <a:ext cx="1175902" cy="1013706"/>
            </a:xfrm>
            <a:prstGeom prst="triangl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 rot="18818926">
              <a:off x="912737" y="1383941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 rot="18818926">
              <a:off x="1788997" y="565770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 rot="18818926">
              <a:off x="2041044" y="1708216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8" name="组合 67"/>
            <p:cNvGrpSpPr/>
            <p:nvPr/>
          </p:nvGrpSpPr>
          <p:grpSpPr>
            <a:xfrm rot="8977127">
              <a:off x="3563479" y="1987179"/>
              <a:ext cx="446708" cy="334617"/>
              <a:chOff x="2822785" y="1265179"/>
              <a:chExt cx="930073" cy="696693"/>
            </a:xfrm>
          </p:grpSpPr>
          <p:sp>
            <p:nvSpPr>
              <p:cNvPr id="69" name="等腰三角形 68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solidFill>
                <a:srgbClr val="84CB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solidFill>
                <a:srgbClr val="29B9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cxnSp>
        <p:nvCxnSpPr>
          <p:cNvPr id="71" name="Straight Connector 13"/>
          <p:cNvCxnSpPr/>
          <p:nvPr/>
        </p:nvCxnSpPr>
        <p:spPr>
          <a:xfrm flipH="1">
            <a:off x="0" y="4110074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904242" y="1750058"/>
            <a:ext cx="2590800" cy="36480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照片</a:t>
            </a: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862809" y="1761549"/>
            <a:ext cx="7452361" cy="33023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（姓名、性别、出生年月、学历、职称、个人获奖、项目奖项、论文著作。）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dirty="0">
                <a:latin typeface="+mn-ea"/>
              </a:rPr>
              <a:t>   </a:t>
            </a: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335670" y="339321"/>
            <a:ext cx="455253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4242" y="339321"/>
            <a:ext cx="3887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个人简介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0" y="875115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65850" y="1619507"/>
            <a:ext cx="7452361" cy="173739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335670" y="339321"/>
            <a:ext cx="455253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4242" y="339321"/>
            <a:ext cx="3887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个人简介</a:t>
            </a:r>
          </a:p>
        </p:txBody>
      </p:sp>
      <p:cxnSp>
        <p:nvCxnSpPr>
          <p:cNvPr id="14" name="Straight Connector 13"/>
          <p:cNvCxnSpPr/>
          <p:nvPr/>
        </p:nvCxnSpPr>
        <p:spPr>
          <a:xfrm flipH="1">
            <a:off x="0" y="875115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6">
            <a:extLst>
              <a:ext uri="{FF2B5EF4-FFF2-40B4-BE49-F238E27FC236}">
                <a16:creationId xmlns:a16="http://schemas.microsoft.com/office/drawing/2014/main" id="{A300E5B4-0964-46FC-A93E-E7A27FC618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242" y="1621965"/>
            <a:ext cx="7452361" cy="269150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参加何种学术组织、担任何种职务、专业技术特长以及个人简介的证明附件 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，可附页</a:t>
            </a:r>
            <a:r>
              <a:rPr lang="zh-CN" altLang="en-US" sz="2000" dirty="0">
                <a:latin typeface="+mn-ea"/>
              </a:rPr>
              <a:t>  </a:t>
            </a: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endParaRPr lang="en-US" altLang="zh-CN" sz="20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6145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 txBox="1"/>
          <p:nvPr/>
        </p:nvSpPr>
        <p:spPr>
          <a:xfrm>
            <a:off x="2160216" y="2006399"/>
            <a:ext cx="1968489" cy="212365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3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zh-CN" sz="138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US" sz="13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960811" y="2976522"/>
            <a:ext cx="38877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突出表现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3960811" y="2483453"/>
            <a:ext cx="2642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r>
              <a:rPr lang="en-US" altLang="zh-CN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Two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 rot="11891394">
            <a:off x="7883799" y="2295897"/>
            <a:ext cx="3097450" cy="2152130"/>
            <a:chOff x="912737" y="565770"/>
            <a:chExt cx="3097450" cy="2152130"/>
          </a:xfrm>
        </p:grpSpPr>
        <p:sp>
          <p:nvSpPr>
            <p:cNvPr id="60" name="等腰三角形 59"/>
            <p:cNvSpPr/>
            <p:nvPr/>
          </p:nvSpPr>
          <p:spPr>
            <a:xfrm rot="18941696">
              <a:off x="2822785" y="2021207"/>
              <a:ext cx="266912" cy="230096"/>
            </a:xfrm>
            <a:prstGeom prst="triangle">
              <a:avLst/>
            </a:prstGeom>
            <a:solidFill>
              <a:srgbClr val="84CB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1" name="等腰三角形 60"/>
            <p:cNvSpPr/>
            <p:nvPr/>
          </p:nvSpPr>
          <p:spPr>
            <a:xfrm rot="3678182">
              <a:off x="2802171" y="1181956"/>
              <a:ext cx="397226" cy="342435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C20F"/>
                </a:solidFill>
              </a:endParaRPr>
            </a:p>
          </p:txBody>
        </p:sp>
        <p:sp>
          <p:nvSpPr>
            <p:cNvPr id="62" name="等腰三角形 61"/>
            <p:cNvSpPr/>
            <p:nvPr/>
          </p:nvSpPr>
          <p:spPr>
            <a:xfrm rot="9480000">
              <a:off x="3485946" y="2487804"/>
              <a:ext cx="266912" cy="230096"/>
            </a:xfrm>
            <a:prstGeom prst="triangle">
              <a:avLst/>
            </a:prstGeom>
            <a:solidFill>
              <a:srgbClr val="29B9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3" name="等腰三角形 62"/>
            <p:cNvSpPr/>
            <p:nvPr/>
          </p:nvSpPr>
          <p:spPr>
            <a:xfrm rot="1020767">
              <a:off x="1218249" y="749218"/>
              <a:ext cx="945160" cy="814792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C20F"/>
                </a:solidFill>
              </a:endParaRPr>
            </a:p>
          </p:txBody>
        </p:sp>
        <p:sp>
          <p:nvSpPr>
            <p:cNvPr id="64" name="等腰三角形 63"/>
            <p:cNvSpPr/>
            <p:nvPr/>
          </p:nvSpPr>
          <p:spPr>
            <a:xfrm rot="1020767">
              <a:off x="1105528" y="607668"/>
              <a:ext cx="1175902" cy="1013706"/>
            </a:xfrm>
            <a:prstGeom prst="triangl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 rot="18818926">
              <a:off x="912737" y="1383941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 rot="18818926">
              <a:off x="1788997" y="565770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 rot="18818926">
              <a:off x="2041044" y="1708216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8" name="组合 67"/>
            <p:cNvGrpSpPr/>
            <p:nvPr/>
          </p:nvGrpSpPr>
          <p:grpSpPr>
            <a:xfrm rot="8977127">
              <a:off x="3563479" y="1987179"/>
              <a:ext cx="446708" cy="334617"/>
              <a:chOff x="2822785" y="1265179"/>
              <a:chExt cx="930073" cy="696693"/>
            </a:xfrm>
          </p:grpSpPr>
          <p:sp>
            <p:nvSpPr>
              <p:cNvPr id="69" name="等腰三角形 68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solidFill>
                <a:srgbClr val="84CB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solidFill>
                <a:srgbClr val="29B9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cxnSp>
        <p:nvCxnSpPr>
          <p:cNvPr id="71" name="Straight Connector 13"/>
          <p:cNvCxnSpPr/>
          <p:nvPr/>
        </p:nvCxnSpPr>
        <p:spPr>
          <a:xfrm flipH="1">
            <a:off x="0" y="4110074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2322196" y="4531696"/>
            <a:ext cx="2260542" cy="963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di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作品质量</a:t>
            </a:r>
            <a:endParaRPr lang="en-US" altLang="zh-CN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  <a:p>
            <a:pPr marL="285750" indent="-285750" algn="di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工作能力</a:t>
            </a:r>
            <a:endParaRPr lang="en-US" altLang="zh-CN" sz="20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77641" y="4531695"/>
            <a:ext cx="2138363" cy="963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di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业绩成果</a:t>
            </a:r>
          </a:p>
          <a:p>
            <a:pPr marL="285750" indent="-285750" algn="di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社会影响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 txBox="1"/>
          <p:nvPr/>
        </p:nvSpPr>
        <p:spPr>
          <a:xfrm>
            <a:off x="335670" y="339321"/>
            <a:ext cx="455253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4242" y="339321"/>
            <a:ext cx="3887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突出表现</a:t>
            </a:r>
          </a:p>
        </p:txBody>
      </p:sp>
      <p:cxnSp>
        <p:nvCxnSpPr>
          <p:cNvPr id="71" name="Straight Connector 13"/>
          <p:cNvCxnSpPr/>
          <p:nvPr/>
        </p:nvCxnSpPr>
        <p:spPr>
          <a:xfrm flipH="1">
            <a:off x="0" y="875115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0923" y="1163142"/>
            <a:ext cx="10610502" cy="855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dirty="0">
                <a:latin typeface="+mn-ea"/>
              </a:rPr>
              <a:t>（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项目中有开创性探索和尝试；作品对未来可能出现的问题的应对和解答；作品对当下医建行业所存在的问题的解答；对新设备和新技术的尝试和应用。</a:t>
            </a:r>
            <a:r>
              <a:rPr lang="zh-CN" altLang="en-US" sz="2000" dirty="0">
                <a:latin typeface="+mn-ea"/>
              </a:rPr>
              <a:t>）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60727" y="269946"/>
            <a:ext cx="2031325" cy="583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作品设计质量</a:t>
            </a: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 txBox="1"/>
          <p:nvPr/>
        </p:nvSpPr>
        <p:spPr>
          <a:xfrm>
            <a:off x="335670" y="339321"/>
            <a:ext cx="455253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4242" y="339321"/>
            <a:ext cx="3887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突出表现</a:t>
            </a:r>
          </a:p>
        </p:txBody>
      </p:sp>
      <p:cxnSp>
        <p:nvCxnSpPr>
          <p:cNvPr id="71" name="Straight Connector 13"/>
          <p:cNvCxnSpPr/>
          <p:nvPr/>
        </p:nvCxnSpPr>
        <p:spPr>
          <a:xfrm flipH="1">
            <a:off x="0" y="875115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0923" y="1163142"/>
            <a:ext cx="10610502" cy="455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dirty="0">
                <a:latin typeface="+mn-ea"/>
              </a:rPr>
              <a:t>（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对于智慧建造技术的有效运用，以及沟通的能力。</a:t>
            </a:r>
            <a:r>
              <a:rPr lang="zh-CN" altLang="en-US" sz="2000" dirty="0">
                <a:latin typeface="+mn-ea"/>
              </a:rPr>
              <a:t>）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68503" y="269946"/>
            <a:ext cx="1415772" cy="583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工作能力</a:t>
            </a:r>
            <a:endParaRPr lang="en-US" altLang="zh-CN" sz="2400" b="1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 txBox="1"/>
          <p:nvPr/>
        </p:nvSpPr>
        <p:spPr>
          <a:xfrm>
            <a:off x="335670" y="339321"/>
            <a:ext cx="455253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4242" y="339321"/>
            <a:ext cx="3887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突出表现</a:t>
            </a:r>
          </a:p>
        </p:txBody>
      </p:sp>
      <p:cxnSp>
        <p:nvCxnSpPr>
          <p:cNvPr id="71" name="Straight Connector 13"/>
          <p:cNvCxnSpPr/>
          <p:nvPr/>
        </p:nvCxnSpPr>
        <p:spPr>
          <a:xfrm flipH="1">
            <a:off x="0" y="875115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0923" y="1163142"/>
            <a:ext cx="10610502" cy="455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dirty="0">
                <a:latin typeface="+mn-ea"/>
              </a:rPr>
              <a:t>（成果</a:t>
            </a: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的获得的怎样的肯定。</a:t>
            </a:r>
            <a:r>
              <a:rPr lang="zh-CN" altLang="en-US" sz="2000" dirty="0">
                <a:latin typeface="+mn-ea"/>
              </a:rPr>
              <a:t>）</a:t>
            </a:r>
            <a:endParaRPr lang="en-US" altLang="zh-CN" sz="2000" dirty="0"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376259" y="38191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2400" b="1" dirty="0">
                <a:solidFill>
                  <a:schemeClr val="tx2">
                    <a:lumMod val="75000"/>
                  </a:schemeClr>
                </a:solidFill>
                <a:latin typeface="+mn-ea"/>
              </a:rPr>
              <a:t>业绩成果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 txBox="1"/>
          <p:nvPr/>
        </p:nvSpPr>
        <p:spPr>
          <a:xfrm>
            <a:off x="2181482" y="2006399"/>
            <a:ext cx="1968489" cy="2123658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138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zh-CN" sz="138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13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960811" y="2976522"/>
            <a:ext cx="38877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从业感悟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3960811" y="2483453"/>
            <a:ext cx="3024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6000" b="1" i="1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defRPr>
            </a:lvl1pPr>
          </a:lstStyle>
          <a:p>
            <a:r>
              <a:rPr lang="en-US" altLang="zh-CN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Three</a:t>
            </a:r>
            <a:endParaRPr lang="zh-CN" altLang="en-US" sz="36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9" name="组合 58"/>
          <p:cNvGrpSpPr/>
          <p:nvPr/>
        </p:nvGrpSpPr>
        <p:grpSpPr>
          <a:xfrm rot="11891394">
            <a:off x="7883799" y="2295897"/>
            <a:ext cx="3097450" cy="2152130"/>
            <a:chOff x="912737" y="565770"/>
            <a:chExt cx="3097450" cy="2152130"/>
          </a:xfrm>
        </p:grpSpPr>
        <p:sp>
          <p:nvSpPr>
            <p:cNvPr id="60" name="等腰三角形 59"/>
            <p:cNvSpPr/>
            <p:nvPr/>
          </p:nvSpPr>
          <p:spPr>
            <a:xfrm rot="18941696">
              <a:off x="2822785" y="2021207"/>
              <a:ext cx="266912" cy="230096"/>
            </a:xfrm>
            <a:prstGeom prst="triangle">
              <a:avLst/>
            </a:prstGeom>
            <a:solidFill>
              <a:srgbClr val="84CB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1" name="等腰三角形 60"/>
            <p:cNvSpPr/>
            <p:nvPr/>
          </p:nvSpPr>
          <p:spPr>
            <a:xfrm rot="3678182">
              <a:off x="2802171" y="1181956"/>
              <a:ext cx="397226" cy="342435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C20F"/>
                </a:solidFill>
              </a:endParaRPr>
            </a:p>
          </p:txBody>
        </p:sp>
        <p:sp>
          <p:nvSpPr>
            <p:cNvPr id="62" name="等腰三角形 61"/>
            <p:cNvSpPr/>
            <p:nvPr/>
          </p:nvSpPr>
          <p:spPr>
            <a:xfrm rot="9480000">
              <a:off x="3485946" y="2487804"/>
              <a:ext cx="266912" cy="230096"/>
            </a:xfrm>
            <a:prstGeom prst="triangle">
              <a:avLst/>
            </a:prstGeom>
            <a:solidFill>
              <a:srgbClr val="29B9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3" name="等腰三角形 62"/>
            <p:cNvSpPr/>
            <p:nvPr/>
          </p:nvSpPr>
          <p:spPr>
            <a:xfrm rot="1020767">
              <a:off x="1218249" y="749218"/>
              <a:ext cx="945160" cy="814792"/>
            </a:xfrm>
            <a:prstGeom prst="triangl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C20F"/>
                </a:solidFill>
              </a:endParaRPr>
            </a:p>
          </p:txBody>
        </p:sp>
        <p:sp>
          <p:nvSpPr>
            <p:cNvPr id="64" name="等腰三角形 63"/>
            <p:cNvSpPr/>
            <p:nvPr/>
          </p:nvSpPr>
          <p:spPr>
            <a:xfrm rot="1020767">
              <a:off x="1105528" y="607668"/>
              <a:ext cx="1175902" cy="1013706"/>
            </a:xfrm>
            <a:prstGeom prst="triangle">
              <a:avLst/>
            </a:prstGeom>
            <a:no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20F"/>
                </a:solidFill>
              </a:endParaRPr>
            </a:p>
          </p:txBody>
        </p:sp>
        <p:sp>
          <p:nvSpPr>
            <p:cNvPr id="65" name="椭圆 64"/>
            <p:cNvSpPr/>
            <p:nvPr/>
          </p:nvSpPr>
          <p:spPr>
            <a:xfrm rot="18818926">
              <a:off x="912737" y="1383941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 rot="18818926">
              <a:off x="1788997" y="565770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 rot="18818926">
              <a:off x="2041044" y="1708216"/>
              <a:ext cx="114845" cy="114845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68" name="组合 67"/>
            <p:cNvGrpSpPr/>
            <p:nvPr/>
          </p:nvGrpSpPr>
          <p:grpSpPr>
            <a:xfrm rot="8977127">
              <a:off x="3563479" y="1987179"/>
              <a:ext cx="446708" cy="334617"/>
              <a:chOff x="2822785" y="1265179"/>
              <a:chExt cx="930073" cy="696693"/>
            </a:xfrm>
          </p:grpSpPr>
          <p:sp>
            <p:nvSpPr>
              <p:cNvPr id="69" name="等腰三角形 68"/>
              <p:cNvSpPr/>
              <p:nvPr/>
            </p:nvSpPr>
            <p:spPr>
              <a:xfrm rot="18941696">
                <a:off x="2822785" y="1265179"/>
                <a:ext cx="266912" cy="230096"/>
              </a:xfrm>
              <a:prstGeom prst="triangle">
                <a:avLst/>
              </a:prstGeom>
              <a:solidFill>
                <a:srgbClr val="84CBC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9480000">
                <a:off x="3485946" y="1731776"/>
                <a:ext cx="266912" cy="230096"/>
              </a:xfrm>
              <a:prstGeom prst="triangle">
                <a:avLst/>
              </a:prstGeom>
              <a:solidFill>
                <a:srgbClr val="29B9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C20F"/>
                  </a:solidFill>
                </a:endParaRPr>
              </a:p>
            </p:txBody>
          </p:sp>
        </p:grpSp>
      </p:grpSp>
      <p:cxnSp>
        <p:nvCxnSpPr>
          <p:cNvPr id="71" name="Straight Connector 13"/>
          <p:cNvCxnSpPr/>
          <p:nvPr/>
        </p:nvCxnSpPr>
        <p:spPr>
          <a:xfrm flipH="1">
            <a:off x="0" y="4110074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/>
          <p:cNvSpPr txBox="1"/>
          <p:nvPr/>
        </p:nvSpPr>
        <p:spPr>
          <a:xfrm>
            <a:off x="335670" y="339321"/>
            <a:ext cx="455253" cy="49244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04242" y="339321"/>
            <a:ext cx="3887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tx2">
                    <a:lumMod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从业感悟</a:t>
            </a:r>
          </a:p>
        </p:txBody>
      </p:sp>
      <p:cxnSp>
        <p:nvCxnSpPr>
          <p:cNvPr id="71" name="Straight Connector 13"/>
          <p:cNvCxnSpPr/>
          <p:nvPr/>
        </p:nvCxnSpPr>
        <p:spPr>
          <a:xfrm flipH="1">
            <a:off x="0" y="875115"/>
            <a:ext cx="6331945" cy="0"/>
          </a:xfrm>
          <a:prstGeom prst="line">
            <a:avLst/>
          </a:prstGeom>
          <a:ln w="19050" cap="sq">
            <a:solidFill>
              <a:schemeClr val="tx2">
                <a:lumMod val="60000"/>
                <a:lumOff val="40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90922" y="1110388"/>
            <a:ext cx="8184401" cy="453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（阐述个人在智慧建造方面的理解、思考、观点、感受，不少于500字）</a:t>
            </a:r>
            <a:endParaRPr lang="en-US" altLang="zh-CN" sz="200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6"/>
          <a:stretch>
            <a:fillRect/>
          </a:stretch>
        </p:blipFill>
        <p:spPr>
          <a:xfrm>
            <a:off x="-1" y="0"/>
            <a:ext cx="12192000" cy="6877251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等腰三角形 2"/>
          <p:cNvSpPr/>
          <p:nvPr/>
        </p:nvSpPr>
        <p:spPr>
          <a:xfrm rot="8228333">
            <a:off x="3568992" y="426087"/>
            <a:ext cx="7812668" cy="7393190"/>
          </a:xfrm>
          <a:prstGeom prst="triangle">
            <a:avLst>
              <a:gd name="adj" fmla="val 64392"/>
            </a:avLst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2193785">
            <a:off x="1726731" y="1562135"/>
            <a:ext cx="8360451" cy="5097864"/>
          </a:xfrm>
          <a:prstGeom prst="triangle">
            <a:avLst>
              <a:gd name="adj" fmla="val 54742"/>
            </a:avLst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66105" y="2884504"/>
            <a:ext cx="38603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bg1"/>
                </a:solidFill>
                <a:latin typeface="+mj-ea"/>
                <a:ea typeface="+mj-ea"/>
              </a:rPr>
              <a:t>THANKS</a:t>
            </a:r>
            <a:endParaRPr lang="zh-CN" altLang="en-US" sz="6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3200000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3200000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4" grpId="0" animBg="1"/>
      <p:bldP spid="4" grpId="1" animBg="1"/>
      <p:bldP spid="4" grpId="2" animBg="1"/>
      <p:bldP spid="4" grpId="3" animBg="1"/>
      <p:bldP spid="5" grpId="0"/>
      <p:bldP spid="5" grpId="1"/>
    </p:bldLst>
  </p:timing>
</p:sld>
</file>

<file path=ppt/theme/theme1.xml><?xml version="1.0" encoding="utf-8"?>
<a:theme xmlns:a="http://schemas.openxmlformats.org/drawingml/2006/main" name="Office 主题​​">
  <a:themeElements>
    <a:clrScheme name="黑色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</Words>
  <Application>Microsoft Office PowerPoint</Application>
  <PresentationFormat>宽屏</PresentationFormat>
  <Paragraphs>54</Paragraphs>
  <Slides>12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8" baseType="lpstr">
      <vt:lpstr>微软雅黑</vt:lpstr>
      <vt:lpstr>微软雅黑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</dc:title>
  <dc:creator/>
  <cp:lastModifiedBy/>
  <cp:revision>11</cp:revision>
  <dcterms:created xsi:type="dcterms:W3CDTF">2018-08-21T02:36:00Z</dcterms:created>
  <dcterms:modified xsi:type="dcterms:W3CDTF">2021-08-24T10:53:36Z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2052-11.1.0.10069</vt:lpwstr>
  </property>
</Properties>
</file>